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98" r:id="rId4"/>
    <p:sldId id="322" r:id="rId6"/>
    <p:sldId id="327" r:id="rId7"/>
    <p:sldId id="301" r:id="rId8"/>
    <p:sldId id="323" r:id="rId9"/>
    <p:sldId id="308" r:id="rId10"/>
    <p:sldId id="324" r:id="rId11"/>
    <p:sldId id="320" r:id="rId12"/>
    <p:sldId id="318" r:id="rId13"/>
    <p:sldId id="328" r:id="rId14"/>
    <p:sldId id="344" r:id="rId15"/>
    <p:sldId id="329" r:id="rId16"/>
    <p:sldId id="330" r:id="rId17"/>
    <p:sldId id="331" r:id="rId18"/>
    <p:sldId id="332" r:id="rId19"/>
    <p:sldId id="333" r:id="rId20"/>
    <p:sldId id="343" r:id="rId21"/>
    <p:sldId id="334" r:id="rId22"/>
    <p:sldId id="335" r:id="rId23"/>
    <p:sldId id="281" r:id="rId24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F42"/>
    <a:srgbClr val="957B55"/>
    <a:srgbClr val="FFFFFF"/>
    <a:srgbClr val="887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054" autoAdjust="0"/>
  </p:normalViewPr>
  <p:slideViewPr>
    <p:cSldViewPr>
      <p:cViewPr>
        <p:scale>
          <a:sx n="130" d="100"/>
          <a:sy n="130" d="100"/>
        </p:scale>
        <p:origin x="-486" y="-732"/>
      </p:cViewPr>
      <p:guideLst>
        <p:guide orient="horz" pos="2223"/>
        <p:guide pos="2894"/>
        <p:guide pos="956"/>
        <p:guide pos="3874"/>
        <p:guide pos="4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37C0-1F94-4FE6-A671-110DD2A138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</a:t>
            </a:r>
            <a:r>
              <a:rPr lang="en-US" altLang="zh-CN" dirty="0" smtClean="0"/>
              <a:t>PPT,www.1ppt.com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</a:t>
            </a:r>
            <a:r>
              <a:rPr lang="en-US" altLang="zh-CN" dirty="0" smtClean="0"/>
              <a:t>PPT,www.1ppt.com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</a:t>
            </a:r>
            <a:r>
              <a:rPr lang="en-US" altLang="zh-CN" dirty="0" smtClean="0"/>
              <a:t>PPT,www.1ppt.com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B5CC-3DF7-4CFC-BB6F-C9B2D7E763A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ADD5-BBEB-4F93-82B1-DE7B6B4BB47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2943-B4CB-4E58-80ED-70D4653156E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5141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372E-91EB-4D81-B3DB-61AF1CCE9DF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0449-714C-4043-94B6-043E9580E46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23E7-F0A5-4A79-B783-89A6185DC0B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5986-053F-4097-AEDB-E215373A85D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4253-E442-4C13-8EEC-A801B3F7EA1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9ED1-3ED6-4381-8897-179CB618D6D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CA06-B455-459A-804D-50343EDCBDE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7C7C-798D-42C6-8C92-142E7AA39C7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A8EF-8FBF-4045-9F2E-E626908C998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7007-EEB5-4E44-BF31-920E4846DD7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76F1-FB22-4F27-A70A-A2B54760E4A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03C-E1BB-4CD5-A4F8-10679600BFF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19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71800"/>
            <a:ext cx="4038600" cy="1620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3B1B-3B57-4F5A-83B2-F06C57B18BA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C129-7450-4A17-B3DA-D1B84213215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0622-D0AB-410D-BD9B-6678D7C42A8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6188-6D91-4C51-A641-E86C758C038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9886-C5F1-4CAC-B2C7-E7FF91FF14B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4115-C947-4B3B-8BC9-A0E76F31C3B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FA44-D2E3-4DB0-B424-685F0DF4935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18C1-1B0D-4999-8545-95E7E76C676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E3AAC6-B715-4F06-991C-2803DC77D751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C18D2F1-48B6-467B-B212-24FB78A7EC95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07" y="3409134"/>
            <a:ext cx="9136986" cy="17327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63775" y="155827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zh-CN" sz="4000" b="1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青島中和恒安国際貿易有限公司</a:t>
            </a:r>
            <a:endParaRPr lang="zh-CN" altLang="en-US" sz="4000" b="1" spc="-1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295486" y="2637746"/>
            <a:ext cx="67816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海外労務派遣   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日本技能実習生派遣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対外労務合作経営資格企業     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  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青島市対外経済企業協会会員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435513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メリット２：基本素質のテスト</a:t>
            </a:r>
            <a:endParaRPr lang="ja-JP" altLang="en-US" sz="2000" b="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1332108"/>
            <a:ext cx="6705424" cy="2211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理念：慎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み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深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力持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ち、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器用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筆記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テスト：</a:t>
            </a:r>
            <a:endParaRPr lang="en-US" altLang="ja-JP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計算（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たし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算、引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き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算、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かけ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算、割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り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算、各２分間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ずつ、）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図形（３分間、同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じ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図形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探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じものを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時間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検索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できるか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どうか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します。）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作文（日本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く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のテーマ）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クリペリン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検査（生産性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します）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また、お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客様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のご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要望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によって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独自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なテストも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応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じます。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家庭訪問状況・健康診断結果・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テスト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わせて、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面接条件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わない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応募者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をキャンセルして、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企業様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面接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できます。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789096" y="639643"/>
            <a:ext cx="98404" cy="1523960"/>
            <a:chOff x="3359579" y="3283008"/>
            <a:chExt cx="151130" cy="2340509"/>
          </a:xfrm>
        </p:grpSpPr>
        <p:cxnSp>
          <p:nvCxnSpPr>
            <p:cNvPr id="40" name="Straight Connector 46"/>
            <p:cNvCxnSpPr>
              <a:endCxn id="4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5400000">
            <a:off x="789096" y="922229"/>
            <a:ext cx="98404" cy="1523960"/>
            <a:chOff x="3359579" y="3283008"/>
            <a:chExt cx="151130" cy="2340509"/>
          </a:xfrm>
        </p:grpSpPr>
        <p:cxnSp>
          <p:nvCxnSpPr>
            <p:cNvPr id="48" name="Straight Connector 46"/>
            <p:cNvCxnSpPr>
              <a:endCxn id="4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 rot="5400000">
            <a:off x="789096" y="2471560"/>
            <a:ext cx="98404" cy="1523960"/>
            <a:chOff x="3359579" y="3283008"/>
            <a:chExt cx="151130" cy="2340509"/>
          </a:xfrm>
        </p:grpSpPr>
        <p:cxnSp>
          <p:nvCxnSpPr>
            <p:cNvPr id="51" name="Straight Connector 46"/>
            <p:cNvCxnSpPr>
              <a:endCxn id="5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 rot="5400000">
            <a:off x="789096" y="2242333"/>
            <a:ext cx="98404" cy="1523960"/>
            <a:chOff x="3359579" y="3283008"/>
            <a:chExt cx="151130" cy="2340509"/>
          </a:xfrm>
        </p:grpSpPr>
        <p:cxnSp>
          <p:nvCxnSpPr>
            <p:cNvPr id="18" name="Straight Connector 46"/>
            <p:cNvCxnSpPr>
              <a:endCxn id="1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70" y="483870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基本素質のテスト</a:t>
            </a:r>
            <a:endParaRPr lang="ja-JP" altLang="en-US" sz="2000" b="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 descr="体力测试仰卧起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445" y="1858010"/>
            <a:ext cx="1422400" cy="2529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68500" y="1162050"/>
            <a:ext cx="5669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体力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テスト（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腕立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せ、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腹筋、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スクワット）</a:t>
            </a:r>
            <a:endParaRPr lang="ja-JP" altLang="zh-CN" sz="1200"/>
          </a:p>
        </p:txBody>
      </p:sp>
      <p:pic>
        <p:nvPicPr>
          <p:cNvPr id="7" name="图片 6" descr="体力测试俯卧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70" y="1858010"/>
            <a:ext cx="1422400" cy="2529840"/>
          </a:xfrm>
          <a:prstGeom prst="rect">
            <a:avLst/>
          </a:prstGeom>
        </p:spPr>
      </p:pic>
      <p:pic>
        <p:nvPicPr>
          <p:cNvPr id="8" name="图片 7" descr="体力测试蹲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30" y="1858010"/>
            <a:ext cx="1422400" cy="2529840"/>
          </a:xfrm>
          <a:prstGeom prst="rect">
            <a:avLst/>
          </a:prstGeom>
        </p:spPr>
      </p:pic>
      <p:grpSp>
        <p:nvGrpSpPr>
          <p:cNvPr id="10" name="Group 2"/>
          <p:cNvGrpSpPr/>
          <p:nvPr/>
        </p:nvGrpSpPr>
        <p:grpSpPr>
          <a:xfrm rot="5400000">
            <a:off x="956101" y="514482"/>
            <a:ext cx="98404" cy="1523960"/>
            <a:chOff x="3359579" y="3283008"/>
            <a:chExt cx="151130" cy="2340509"/>
          </a:xfrm>
        </p:grpSpPr>
        <p:cxnSp>
          <p:nvCxnSpPr>
            <p:cNvPr id="54" name="Straight Connector 46"/>
            <p:cNvCxnSpPr>
              <a:endCxn id="55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メリット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：家庭訪問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1332108"/>
            <a:ext cx="6705424" cy="199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理念：全面、了解、支持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社員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面接前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応募者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実家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訪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ねて、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態度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家庭情況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調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べて、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提出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資料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真実性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家庭訪問調査表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にサインした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後、面接受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けることができます。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家庭訪問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家族皆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健康状況、構成状況、性格状況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面接受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けることができます。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えば、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両親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病気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があって、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子供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安心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仕事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できない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可能性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があります。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健康診断：面接前、現地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市立病院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健康診断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必要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になります。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色弱、弱視、肝炎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検出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789096" y="639643"/>
            <a:ext cx="98404" cy="1523960"/>
            <a:chOff x="3359579" y="3283008"/>
            <a:chExt cx="151130" cy="2340509"/>
          </a:xfrm>
        </p:grpSpPr>
        <p:cxnSp>
          <p:nvCxnSpPr>
            <p:cNvPr id="40" name="Straight Connector 46"/>
            <p:cNvCxnSpPr>
              <a:endCxn id="4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5400000">
            <a:off x="789096" y="868870"/>
            <a:ext cx="98404" cy="1523960"/>
            <a:chOff x="3359579" y="3283008"/>
            <a:chExt cx="151130" cy="2340509"/>
          </a:xfrm>
        </p:grpSpPr>
        <p:cxnSp>
          <p:nvCxnSpPr>
            <p:cNvPr id="48" name="Straight Connector 46"/>
            <p:cNvCxnSpPr>
              <a:endCxn id="4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 rot="5400000">
            <a:off x="789096" y="1942605"/>
            <a:ext cx="98404" cy="1523960"/>
            <a:chOff x="3359579" y="3283008"/>
            <a:chExt cx="151130" cy="2340509"/>
          </a:xfrm>
        </p:grpSpPr>
        <p:cxnSp>
          <p:nvCxnSpPr>
            <p:cNvPr id="51" name="Straight Connector 46"/>
            <p:cNvCxnSpPr>
              <a:endCxn id="5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 rot="5400000">
            <a:off x="789096" y="1555285"/>
            <a:ext cx="98404" cy="1523960"/>
            <a:chOff x="3359579" y="3283008"/>
            <a:chExt cx="151130" cy="2340509"/>
          </a:xfrm>
        </p:grpSpPr>
        <p:cxnSp>
          <p:nvCxnSpPr>
            <p:cNvPr id="18" name="Straight Connector 46"/>
            <p:cNvCxnSpPr>
              <a:endCxn id="1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家庭訪問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Straight Connector 31"/>
          <p:cNvCxnSpPr/>
          <p:nvPr/>
        </p:nvCxnSpPr>
        <p:spPr>
          <a:xfrm flipH="1" flipV="1">
            <a:off x="6324554" y="2266164"/>
            <a:ext cx="1295366" cy="1371564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6"/>
          <p:cNvCxnSpPr/>
          <p:nvPr/>
        </p:nvCxnSpPr>
        <p:spPr>
          <a:xfrm flipH="1">
            <a:off x="3147617" y="1580382"/>
            <a:ext cx="1043393" cy="1991321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0"/>
          <p:cNvCxnSpPr/>
          <p:nvPr/>
        </p:nvCxnSpPr>
        <p:spPr>
          <a:xfrm flipH="1">
            <a:off x="5333981" y="2266164"/>
            <a:ext cx="1066771" cy="1828752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7"/>
          <p:cNvCxnSpPr/>
          <p:nvPr/>
        </p:nvCxnSpPr>
        <p:spPr>
          <a:xfrm>
            <a:off x="4267208" y="1732778"/>
            <a:ext cx="1066772" cy="228594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8"/>
          <p:cNvCxnSpPr/>
          <p:nvPr/>
        </p:nvCxnSpPr>
        <p:spPr>
          <a:xfrm>
            <a:off x="1524080" y="2113768"/>
            <a:ext cx="1523960" cy="1828752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2133664" y="2875748"/>
            <a:ext cx="1678866" cy="1676356"/>
          </a:xfrm>
          <a:prstGeom prst="ellipse">
            <a:avLst/>
          </a:prstGeom>
          <a:solidFill>
            <a:schemeClr val="accent2"/>
          </a:solidFill>
          <a:ln w="2540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endParaRPr 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3429030" y="894600"/>
            <a:ext cx="1624349" cy="1621921"/>
          </a:xfrm>
          <a:prstGeom prst="ellipse">
            <a:avLst/>
          </a:prstGeom>
          <a:solidFill>
            <a:schemeClr val="accent3"/>
          </a:solidFill>
          <a:ln w="2540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endParaRPr lang="en-US" sz="99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4713907" y="3371738"/>
            <a:ext cx="1334756" cy="1332762"/>
          </a:xfrm>
          <a:prstGeom prst="ellipse">
            <a:avLst/>
          </a:prstGeom>
          <a:solidFill>
            <a:schemeClr val="accent4"/>
          </a:solidFill>
          <a:ln w="2032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endParaRPr lang="en-US" sz="9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5714970" y="1580382"/>
            <a:ext cx="1373617" cy="1371564"/>
          </a:xfrm>
          <a:prstGeom prst="ellipse">
            <a:avLst/>
          </a:prstGeom>
          <a:solidFill>
            <a:schemeClr val="accent5"/>
          </a:solidFill>
          <a:ln w="2540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endParaRPr 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771101" y="1368004"/>
            <a:ext cx="1219168" cy="1204738"/>
          </a:xfrm>
          <a:prstGeom prst="ellipse">
            <a:avLst/>
          </a:prstGeom>
          <a:solidFill>
            <a:schemeClr val="accent1"/>
          </a:solidFill>
          <a:ln w="2032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endParaRPr lang="en-AU" sz="99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6934138" y="2951946"/>
            <a:ext cx="1309516" cy="1307559"/>
          </a:xfrm>
          <a:prstGeom prst="ellipse">
            <a:avLst/>
          </a:prstGeom>
          <a:solidFill>
            <a:schemeClr val="accent6"/>
          </a:solidFill>
          <a:ln w="2032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endParaRPr lang="en-US" sz="99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7" name="Picture 3" descr="C:\Users\Administrator\Desktop\未标题-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100" y="1351788"/>
            <a:ext cx="1237171" cy="1237171"/>
          </a:xfrm>
          <a:prstGeom prst="rect">
            <a:avLst/>
          </a:prstGeom>
          <a:noFill/>
        </p:spPr>
      </p:pic>
      <p:pic>
        <p:nvPicPr>
          <p:cNvPr id="1028" name="Picture 4" descr="C:\Users\Administrator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220" y="3465195"/>
            <a:ext cx="1146175" cy="1146175"/>
          </a:xfrm>
          <a:prstGeom prst="rect">
            <a:avLst/>
          </a:prstGeom>
          <a:noFill/>
        </p:spPr>
      </p:pic>
      <p:pic>
        <p:nvPicPr>
          <p:cNvPr id="1029" name="Picture 5" descr="C:\Users\Administrator\Desktop\未标题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843" y="937145"/>
            <a:ext cx="1536700" cy="1536700"/>
          </a:xfrm>
          <a:prstGeom prst="rect">
            <a:avLst/>
          </a:prstGeom>
          <a:noFill/>
        </p:spPr>
      </p:pic>
      <p:pic>
        <p:nvPicPr>
          <p:cNvPr id="91147" name="图片 3" descr="图片1"/>
          <p:cNvPicPr>
            <a:picLocks noChangeAspect="1"/>
          </p:cNvPicPr>
          <p:nvPr/>
        </p:nvPicPr>
        <p:blipFill>
          <a:blip r:embed="rId4"/>
          <a:srcRect l="7544" t="14440" r="23120" b="-1345"/>
          <a:stretch>
            <a:fillRect/>
          </a:stretch>
        </p:blipFill>
        <p:spPr>
          <a:xfrm>
            <a:off x="2212340" y="2952115"/>
            <a:ext cx="1521460" cy="151955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91144" name="图片 13"/>
          <p:cNvPicPr>
            <a:picLocks noChangeAspect="1"/>
          </p:cNvPicPr>
          <p:nvPr/>
        </p:nvPicPr>
        <p:blipFill>
          <a:blip r:embed="rId5"/>
          <a:srcRect l="4306" t="4694" r="26575" b="4068"/>
          <a:stretch>
            <a:fillRect/>
          </a:stretch>
        </p:blipFill>
        <p:spPr>
          <a:xfrm>
            <a:off x="5718175" y="1553210"/>
            <a:ext cx="1370330" cy="142621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91148" name="图片 12" descr="张涛家访照"/>
          <p:cNvPicPr>
            <a:picLocks noChangeAspect="1"/>
          </p:cNvPicPr>
          <p:nvPr/>
        </p:nvPicPr>
        <p:blipFill>
          <a:blip r:embed="rId6"/>
          <a:srcRect l="21857" t="6688" r="16894" b="6271"/>
          <a:stretch>
            <a:fillRect/>
          </a:stretch>
        </p:blipFill>
        <p:spPr>
          <a:xfrm>
            <a:off x="7005955" y="3020695"/>
            <a:ext cx="1166495" cy="117030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メリット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：日本語トレーニング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968899"/>
            <a:ext cx="6705424" cy="442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理念：自己励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み、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集団生活、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Ｓ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研修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センターが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青島李沧区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にあり、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建築面積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1200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平方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メートル、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研修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センター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内施設、設備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揃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食堂、寮、浴室、運動場、卓球台、音声教室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などあります。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日本人教師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独自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なパワーポイント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導入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授業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教師達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N1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のレベルを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責任者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在日実習経験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充実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あります。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研修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センターに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配属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したと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じ、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閉鎖的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管理方法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日曜日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かけません、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簡単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休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みを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取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れません、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厳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しく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トレーニング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期間中、毎週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のテスト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成績、生活状況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組合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報告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全額奨学金制度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設立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通過率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％）、在校実習生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日本語勉強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日常表現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積極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させます。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トレーニングの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間、実習生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じ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生活環境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提供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生活習慣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るために、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日本語勉強、日本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のマナー、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風習、実習制度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えます、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によって、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就業規則、専門用語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えます、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ったら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短時間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適応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できる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達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好評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をされています。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789096" y="256754"/>
            <a:ext cx="98404" cy="1523960"/>
            <a:chOff x="3359579" y="3283008"/>
            <a:chExt cx="151130" cy="2340509"/>
          </a:xfrm>
        </p:grpSpPr>
        <p:cxnSp>
          <p:nvCxnSpPr>
            <p:cNvPr id="40" name="Straight Connector 46"/>
            <p:cNvCxnSpPr>
              <a:endCxn id="4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5400000">
            <a:off x="789096" y="561546"/>
            <a:ext cx="98404" cy="1523960"/>
            <a:chOff x="3359579" y="3283008"/>
            <a:chExt cx="151130" cy="2340509"/>
          </a:xfrm>
        </p:grpSpPr>
        <p:cxnSp>
          <p:nvCxnSpPr>
            <p:cNvPr id="48" name="Straight Connector 46"/>
            <p:cNvCxnSpPr>
              <a:endCxn id="4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 rot="5400000">
            <a:off x="789096" y="3146581"/>
            <a:ext cx="98404" cy="1523960"/>
            <a:chOff x="3359579" y="3283008"/>
            <a:chExt cx="151130" cy="2340509"/>
          </a:xfrm>
        </p:grpSpPr>
        <p:cxnSp>
          <p:nvCxnSpPr>
            <p:cNvPr id="51" name="Straight Connector 46"/>
            <p:cNvCxnSpPr>
              <a:endCxn id="5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"/>
          <p:cNvGrpSpPr/>
          <p:nvPr/>
        </p:nvGrpSpPr>
        <p:grpSpPr>
          <a:xfrm rot="5400000">
            <a:off x="789096" y="2688760"/>
            <a:ext cx="98404" cy="1523960"/>
            <a:chOff x="3359579" y="3283008"/>
            <a:chExt cx="151130" cy="2340509"/>
          </a:xfrm>
        </p:grpSpPr>
        <p:cxnSp>
          <p:nvCxnSpPr>
            <p:cNvPr id="18" name="Straight Connector 46"/>
            <p:cNvCxnSpPr>
              <a:endCxn id="1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 rot="5400000">
            <a:off x="789096" y="3353601"/>
            <a:ext cx="98404" cy="1523960"/>
            <a:chOff x="3359579" y="3283008"/>
            <a:chExt cx="151130" cy="2340509"/>
          </a:xfrm>
        </p:grpSpPr>
        <p:cxnSp>
          <p:nvCxnSpPr>
            <p:cNvPr id="20" name="Straight Connector 46"/>
            <p:cNvCxnSpPr>
              <a:endCxn id="21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"/>
          <p:cNvGrpSpPr/>
          <p:nvPr/>
        </p:nvGrpSpPr>
        <p:grpSpPr>
          <a:xfrm rot="5400000">
            <a:off x="789096" y="3584728"/>
            <a:ext cx="98404" cy="1523960"/>
            <a:chOff x="3359579" y="3283008"/>
            <a:chExt cx="151130" cy="2340509"/>
          </a:xfrm>
        </p:grpSpPr>
        <p:cxnSp>
          <p:nvCxnSpPr>
            <p:cNvPr id="23" name="Straight Connector 46"/>
            <p:cNvCxnSpPr>
              <a:endCxn id="24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 descr="pp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2117090"/>
            <a:ext cx="1667510" cy="1250950"/>
          </a:xfrm>
          <a:prstGeom prst="rect">
            <a:avLst/>
          </a:prstGeom>
        </p:spPr>
      </p:pic>
      <p:pic>
        <p:nvPicPr>
          <p:cNvPr id="8" name="图片 7" descr="pp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45" y="2117090"/>
            <a:ext cx="1667510" cy="1250950"/>
          </a:xfrm>
          <a:prstGeom prst="rect">
            <a:avLst/>
          </a:prstGeom>
        </p:spPr>
      </p:pic>
      <p:pic>
        <p:nvPicPr>
          <p:cNvPr id="9" name="图片 8" descr="pp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90" y="2117090"/>
            <a:ext cx="1667510" cy="1250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学校風景</a:t>
            </a:r>
            <a:endParaRPr lang="ja-JP" altLang="en-US" sz="2000" b="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6"/>
          <p:cNvGrpSpPr/>
          <p:nvPr/>
        </p:nvGrpSpPr>
        <p:grpSpPr bwMode="auto">
          <a:xfrm>
            <a:off x="968205" y="734574"/>
            <a:ext cx="596319" cy="596319"/>
            <a:chOff x="0" y="0"/>
            <a:chExt cx="1591420" cy="1591420"/>
          </a:xfrm>
        </p:grpSpPr>
        <p:sp>
          <p:nvSpPr>
            <p:cNvPr id="30" name="AutoShape 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8"/>
            <p:cNvSpPr/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ja-JP" altLang="es-ES" sz="995" b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日本式</a:t>
              </a:r>
              <a:endParaRPr lang="ja-JP" altLang="es-ES" sz="995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1">
                <a:lnSpc>
                  <a:spcPct val="120000"/>
                </a:lnSpc>
              </a:pPr>
              <a:r>
                <a:rPr lang="ja-JP" altLang="es-ES" sz="995" b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ゴミ分別</a:t>
              </a:r>
              <a:endParaRPr lang="ja-JP" altLang="es-ES" sz="995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1"/>
          <p:cNvGrpSpPr/>
          <p:nvPr/>
        </p:nvGrpSpPr>
        <p:grpSpPr bwMode="auto">
          <a:xfrm>
            <a:off x="2812204" y="733835"/>
            <a:ext cx="596914" cy="596914"/>
            <a:chOff x="0" y="-8588388"/>
            <a:chExt cx="1591420" cy="1591420"/>
          </a:xfrm>
        </p:grpSpPr>
        <p:sp>
          <p:nvSpPr>
            <p:cNvPr id="35" name="AutoShape 12"/>
            <p:cNvSpPr/>
            <p:nvPr/>
          </p:nvSpPr>
          <p:spPr bwMode="auto">
            <a:xfrm>
              <a:off x="0" y="-8588388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13"/>
            <p:cNvSpPr/>
            <p:nvPr/>
          </p:nvSpPr>
          <p:spPr bwMode="auto">
            <a:xfrm>
              <a:off x="0" y="-8039721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eaLnBrk="1">
                <a:lnSpc>
                  <a:spcPct val="120000"/>
                </a:lnSpc>
              </a:pPr>
              <a:r>
                <a:rPr lang="ja-JP" altLang="es-ES" sz="99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歯磨き</a:t>
              </a:r>
              <a:endParaRPr lang="ja-JP" altLang="es-ES" sz="99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1">
                <a:lnSpc>
                  <a:spcPct val="120000"/>
                </a:lnSpc>
              </a:pPr>
              <a:r>
                <a:rPr lang="ja-JP" altLang="es-ES" sz="99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並び</a:t>
              </a:r>
              <a:endParaRPr lang="ja-JP" altLang="es-ES" sz="99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6"/>
          <p:cNvGrpSpPr/>
          <p:nvPr/>
        </p:nvGrpSpPr>
        <p:grpSpPr bwMode="auto">
          <a:xfrm>
            <a:off x="4595210" y="734574"/>
            <a:ext cx="596319" cy="596319"/>
            <a:chOff x="0" y="-1037125"/>
            <a:chExt cx="1591420" cy="1591420"/>
          </a:xfrm>
        </p:grpSpPr>
        <p:sp>
          <p:nvSpPr>
            <p:cNvPr id="41" name="AutoShape 17"/>
            <p:cNvSpPr/>
            <p:nvPr/>
          </p:nvSpPr>
          <p:spPr bwMode="auto">
            <a:xfrm>
              <a:off x="0" y="-1037125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8"/>
            <p:cNvSpPr/>
            <p:nvPr/>
          </p:nvSpPr>
          <p:spPr bwMode="auto">
            <a:xfrm>
              <a:off x="0" y="-477745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eaLnBrk="1">
                <a:lnSpc>
                  <a:spcPct val="120000"/>
                </a:lnSpc>
              </a:pPr>
              <a:r>
                <a:rPr lang="ja-JP" altLang="es-E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食堂</a:t>
              </a:r>
              <a:endParaRPr lang="ja-JP" altLang="es-E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21"/>
          <p:cNvGrpSpPr/>
          <p:nvPr/>
        </p:nvGrpSpPr>
        <p:grpSpPr bwMode="auto">
          <a:xfrm>
            <a:off x="6401745" y="731930"/>
            <a:ext cx="596319" cy="596914"/>
            <a:chOff x="0" y="0"/>
            <a:chExt cx="1591420" cy="1591420"/>
          </a:xfrm>
        </p:grpSpPr>
        <p:sp>
          <p:nvSpPr>
            <p:cNvPr id="47" name="AutoShape 2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2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eaLnBrk="1">
                <a:lnSpc>
                  <a:spcPct val="120000"/>
                </a:lnSpc>
              </a:pPr>
              <a:r>
                <a:rPr lang="ja-JP" altLang="es-ES" sz="99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部屋</a:t>
              </a:r>
              <a:endParaRPr lang="ja-JP" altLang="es-ES" sz="99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3192" name="图片 1" descr="学校垃圾分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1330960"/>
            <a:ext cx="1767205" cy="132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4" name="图片 3" descr="内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15" y="1330960"/>
            <a:ext cx="1683385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学校食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95" y="1344930"/>
            <a:ext cx="1685925" cy="1325880"/>
          </a:xfrm>
          <a:prstGeom prst="rect">
            <a:avLst/>
          </a:prstGeom>
        </p:spPr>
      </p:pic>
      <p:pic>
        <p:nvPicPr>
          <p:cNvPr id="4" name="图片 3" descr="宿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435" y="1337945"/>
            <a:ext cx="1682115" cy="1339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 descr="微信图片_201709071616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" y="2792730"/>
            <a:ext cx="1767840" cy="1326515"/>
          </a:xfrm>
          <a:prstGeom prst="rect">
            <a:avLst/>
          </a:prstGeom>
        </p:spPr>
      </p:pic>
      <p:pic>
        <p:nvPicPr>
          <p:cNvPr id="7" name="图片 6" descr="微信图片_201709071635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165" y="2792730"/>
            <a:ext cx="1683385" cy="1336040"/>
          </a:xfrm>
          <a:prstGeom prst="rect">
            <a:avLst/>
          </a:prstGeom>
        </p:spPr>
      </p:pic>
      <p:pic>
        <p:nvPicPr>
          <p:cNvPr id="8" name="图片 7" descr="军训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95495" y="2792730"/>
            <a:ext cx="1685290" cy="1327150"/>
          </a:xfrm>
          <a:prstGeom prst="rect">
            <a:avLst/>
          </a:prstGeom>
        </p:spPr>
      </p:pic>
      <p:pic>
        <p:nvPicPr>
          <p:cNvPr id="9" name="图片 8" descr="上课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4320" y="2801620"/>
            <a:ext cx="1681480" cy="1327150"/>
          </a:xfrm>
          <a:prstGeom prst="rect">
            <a:avLst/>
          </a:prstGeom>
        </p:spPr>
      </p:pic>
      <p:grpSp>
        <p:nvGrpSpPr>
          <p:cNvPr id="10" name="Group 16"/>
          <p:cNvGrpSpPr/>
          <p:nvPr/>
        </p:nvGrpSpPr>
        <p:grpSpPr bwMode="auto">
          <a:xfrm>
            <a:off x="921100" y="4119124"/>
            <a:ext cx="596319" cy="596319"/>
            <a:chOff x="0" y="-1037125"/>
            <a:chExt cx="1591420" cy="1591420"/>
          </a:xfrm>
        </p:grpSpPr>
        <p:sp>
          <p:nvSpPr>
            <p:cNvPr id="11" name="AutoShape 17"/>
            <p:cNvSpPr/>
            <p:nvPr/>
          </p:nvSpPr>
          <p:spPr bwMode="auto">
            <a:xfrm>
              <a:off x="0" y="-1037125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8"/>
            <p:cNvSpPr/>
            <p:nvPr/>
          </p:nvSpPr>
          <p:spPr bwMode="auto">
            <a:xfrm>
              <a:off x="0" y="-477745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p>
              <a:pPr algn="ctr" eaLnBrk="1">
                <a:lnSpc>
                  <a:spcPct val="120000"/>
                </a:lnSpc>
              </a:pPr>
              <a:r>
                <a:rPr lang="ja-JP" altLang="es-E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授業</a:t>
              </a:r>
              <a:endParaRPr lang="ja-JP" altLang="es-E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2814035" y="4130554"/>
            <a:ext cx="596319" cy="596319"/>
            <a:chOff x="0" y="-1037125"/>
            <a:chExt cx="1591420" cy="1591420"/>
          </a:xfrm>
        </p:grpSpPr>
        <p:sp>
          <p:nvSpPr>
            <p:cNvPr id="14" name="AutoShape 17"/>
            <p:cNvSpPr/>
            <p:nvPr/>
          </p:nvSpPr>
          <p:spPr bwMode="auto">
            <a:xfrm>
              <a:off x="0" y="-1037125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18"/>
            <p:cNvSpPr/>
            <p:nvPr/>
          </p:nvSpPr>
          <p:spPr bwMode="auto">
            <a:xfrm>
              <a:off x="0" y="-477745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eaLnBrk="1">
                <a:lnSpc>
                  <a:spcPct val="120000"/>
                </a:lnSpc>
              </a:pPr>
              <a:r>
                <a:rPr lang="ja-JP" altLang="es-E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授業</a:t>
              </a:r>
              <a:endParaRPr lang="ja-JP" altLang="es-E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 bwMode="auto">
          <a:xfrm>
            <a:off x="4595210" y="4128649"/>
            <a:ext cx="596319" cy="596319"/>
            <a:chOff x="0" y="-1037125"/>
            <a:chExt cx="1591420" cy="1591420"/>
          </a:xfrm>
        </p:grpSpPr>
        <p:sp>
          <p:nvSpPr>
            <p:cNvPr id="17" name="AutoShape 17"/>
            <p:cNvSpPr/>
            <p:nvPr/>
          </p:nvSpPr>
          <p:spPr bwMode="auto">
            <a:xfrm>
              <a:off x="0" y="-1037125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8"/>
            <p:cNvSpPr/>
            <p:nvPr/>
          </p:nvSpPr>
          <p:spPr bwMode="auto">
            <a:xfrm>
              <a:off x="0" y="-477745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eaLnBrk="1">
                <a:lnSpc>
                  <a:spcPct val="120000"/>
                </a:lnSpc>
              </a:pPr>
              <a:r>
                <a:rPr lang="ja-JP" altLang="es-E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軍事訓練</a:t>
              </a:r>
              <a:endParaRPr lang="ja-JP" altLang="es-E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6"/>
          <p:cNvGrpSpPr/>
          <p:nvPr/>
        </p:nvGrpSpPr>
        <p:grpSpPr bwMode="auto">
          <a:xfrm>
            <a:off x="6401150" y="4119124"/>
            <a:ext cx="596319" cy="596319"/>
            <a:chOff x="0" y="-1037125"/>
            <a:chExt cx="1591420" cy="1591420"/>
          </a:xfrm>
        </p:grpSpPr>
        <p:sp>
          <p:nvSpPr>
            <p:cNvPr id="20" name="AutoShape 17"/>
            <p:cNvSpPr/>
            <p:nvPr/>
          </p:nvSpPr>
          <p:spPr bwMode="auto">
            <a:xfrm>
              <a:off x="0" y="-1037125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8"/>
            <p:cNvSpPr/>
            <p:nvPr/>
          </p:nvSpPr>
          <p:spPr bwMode="auto">
            <a:xfrm>
              <a:off x="0" y="-477745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eaLnBrk="1">
                <a:lnSpc>
                  <a:spcPct val="120000"/>
                </a:lnSpc>
              </a:pPr>
              <a:r>
                <a:rPr lang="ja-JP" altLang="es-E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卒業</a:t>
              </a:r>
              <a:endParaRPr lang="ja-JP" altLang="es-E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メリット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：駐在管理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742204"/>
            <a:ext cx="6705424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理念：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サービス、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指導、管理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１）駐在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スタッフの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事務場所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愛知県名古屋市緑区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にあり、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常時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名以上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駐在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スタッフが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組合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仕事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協力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しております。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全面的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指導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へ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定期的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訪問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います（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～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回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１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ヶ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月）。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）休暇日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にイベントを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休暇生活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豊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かにします。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えば、ボウリング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大会、撮影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コンテスト、バドミントン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大会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などやります。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中国国内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実習生家族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交流大会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っています。（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中秋節、春節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回）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789096" y="105624"/>
            <a:ext cx="98404" cy="1523960"/>
            <a:chOff x="3359579" y="3283008"/>
            <a:chExt cx="151130" cy="2340509"/>
          </a:xfrm>
        </p:grpSpPr>
        <p:cxnSp>
          <p:nvCxnSpPr>
            <p:cNvPr id="40" name="Straight Connector 46"/>
            <p:cNvCxnSpPr>
              <a:endCxn id="4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5400000">
            <a:off x="789096" y="2433526"/>
            <a:ext cx="98404" cy="1523960"/>
            <a:chOff x="3359579" y="3283008"/>
            <a:chExt cx="151130" cy="2340509"/>
          </a:xfrm>
        </p:grpSpPr>
        <p:cxnSp>
          <p:nvCxnSpPr>
            <p:cNvPr id="48" name="Straight Connector 46"/>
            <p:cNvCxnSpPr>
              <a:endCxn id="4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5242" name="图片 12" descr="2017050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797685"/>
            <a:ext cx="1377950" cy="103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8" name="图片 18" descr="129133927287632456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25" y="1781810"/>
            <a:ext cx="1420813" cy="1065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1" name="图片 11" descr="2017053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75" y="1781810"/>
            <a:ext cx="1417955" cy="1065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8" descr="129133927287632456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510" y="1781810"/>
            <a:ext cx="1420813" cy="1065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38" name="内容占位符 2" descr="561ACE5C6BD6E9E44602E09AD1A2481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861435"/>
            <a:ext cx="1366838" cy="102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9" name="图片 19" descr="mmexport1456798883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0" y="3861435"/>
            <a:ext cx="1417638" cy="1065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7" name="图片 17" descr="0806_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030" y="3861435"/>
            <a:ext cx="1418590" cy="1066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微信图片_201709071003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793865" y="3861435"/>
            <a:ext cx="1423670" cy="10680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58698" y="29263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駐在管理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742204"/>
            <a:ext cx="6705424" cy="321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説明：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、日本語能力試験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について：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在日実習生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全員日本語能力試験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目指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するまで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回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日本語能力試験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させます。（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しなければ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最低限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4-5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回試験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をさせて、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試験料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入国前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納付済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み）。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日本語能力試験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奨励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合格奨励金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2000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元、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合格奨励金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3000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5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技能実習期間中契約履行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について：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失踪、行方不明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問題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避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けるために、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入国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正式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仕事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ある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人間（社会保険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している）を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名指定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保証人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として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契約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結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びます。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789096" y="105624"/>
            <a:ext cx="98404" cy="1523960"/>
            <a:chOff x="3359579" y="3283008"/>
            <a:chExt cx="151130" cy="2340509"/>
          </a:xfrm>
        </p:grpSpPr>
        <p:cxnSp>
          <p:nvCxnSpPr>
            <p:cNvPr id="40" name="Straight Connector 46"/>
            <p:cNvCxnSpPr>
              <a:endCxn id="4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"/>
          <p:cNvGrpSpPr/>
          <p:nvPr/>
        </p:nvGrpSpPr>
        <p:grpSpPr>
          <a:xfrm rot="5400000">
            <a:off x="775761" y="2834186"/>
            <a:ext cx="98404" cy="1523960"/>
            <a:chOff x="3359579" y="3283008"/>
            <a:chExt cx="151130" cy="2340509"/>
          </a:xfrm>
        </p:grpSpPr>
        <p:cxnSp>
          <p:nvCxnSpPr>
            <p:cNvPr id="18" name="Straight Connector 46"/>
            <p:cNvCxnSpPr>
              <a:endCxn id="1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5240" name="图片 5" descr="17040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754505"/>
            <a:ext cx="11303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6" name="图片 16" descr="0819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55" y="1715135"/>
            <a:ext cx="1141413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4" name="图片 14" descr="1230_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90" y="1715135"/>
            <a:ext cx="1143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微信图片_201709071007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905" y="1697990"/>
            <a:ext cx="1141095" cy="1522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70" y="332740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メリット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：駐在実績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1275590"/>
            <a:ext cx="6705424" cy="243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理念：在籍月数、日本語能力、技能練習　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　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まで、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在籍人数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人、研修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センターで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勉強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人数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人、平均在籍月数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35.5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、途中帰国率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2.8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％。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まで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過去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帰国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167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その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中日本語能力試験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人、合格率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42.5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％、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N2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名、合格率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％、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名、合格率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％。</a:t>
            </a: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、新制度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技能実習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号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技能検定随時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級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しないといけません。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男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人、試験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しました、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本人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お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互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年間実習完了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帰国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してから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ヶ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ぐらい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って、また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ります。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789096" y="563445"/>
            <a:ext cx="98404" cy="1523960"/>
            <a:chOff x="3359579" y="3283008"/>
            <a:chExt cx="151130" cy="2340509"/>
          </a:xfrm>
        </p:grpSpPr>
        <p:cxnSp>
          <p:nvCxnSpPr>
            <p:cNvPr id="48" name="Straight Connector 46"/>
            <p:cNvCxnSpPr>
              <a:endCxn id="4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 rot="5400000">
            <a:off x="789096" y="1012382"/>
            <a:ext cx="98404" cy="1523960"/>
            <a:chOff x="3359579" y="3283008"/>
            <a:chExt cx="151130" cy="2340509"/>
          </a:xfrm>
        </p:grpSpPr>
        <p:cxnSp>
          <p:nvCxnSpPr>
            <p:cNvPr id="18" name="Straight Connector 46"/>
            <p:cNvCxnSpPr>
              <a:endCxn id="1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"/>
          <p:cNvGrpSpPr/>
          <p:nvPr/>
        </p:nvGrpSpPr>
        <p:grpSpPr>
          <a:xfrm rot="5400000">
            <a:off x="789096" y="1703883"/>
            <a:ext cx="98404" cy="1523960"/>
            <a:chOff x="3359579" y="3283008"/>
            <a:chExt cx="151130" cy="2340509"/>
          </a:xfrm>
        </p:grpSpPr>
        <p:cxnSp>
          <p:nvCxnSpPr>
            <p:cNvPr id="23" name="Straight Connector 46"/>
            <p:cNvCxnSpPr>
              <a:endCxn id="24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 rot="5400000">
            <a:off x="789096" y="2314733"/>
            <a:ext cx="98404" cy="1523960"/>
            <a:chOff x="3359579" y="3283008"/>
            <a:chExt cx="151130" cy="2340509"/>
          </a:xfrm>
        </p:grpSpPr>
        <p:cxnSp>
          <p:nvCxnSpPr>
            <p:cNvPr id="20" name="Straight Connector 46"/>
            <p:cNvCxnSpPr>
              <a:endCxn id="21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1873" y="335183"/>
            <a:ext cx="6134434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駐在管理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AutoShape 23"/>
          <p:cNvSpPr/>
          <p:nvPr/>
        </p:nvSpPr>
        <p:spPr bwMode="auto">
          <a:xfrm>
            <a:off x="6396355" y="4163060"/>
            <a:ext cx="596265" cy="1816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4" tIns="19044" rIns="19044" bIns="19044" anchor="ctr"/>
          <a:lstStyle/>
          <a:p>
            <a:pPr algn="ctr" eaLnBrk="1">
              <a:lnSpc>
                <a:spcPct val="120000"/>
              </a:lnSpc>
            </a:pPr>
            <a:r>
              <a:rPr lang="es-ES" altLang="zh-CN" sz="99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enzi</a:t>
            </a:r>
            <a:endParaRPr lang="es-ES" altLang="zh-CN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7283" name="图片 13" descr="平均在籍月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315" y="784860"/>
            <a:ext cx="2638425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4" name="图片 14" descr="在籍人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90" y="785495"/>
            <a:ext cx="2634615" cy="1861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5" name="图片 15" descr="日语能力等级考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25" y="2747645"/>
            <a:ext cx="3123565" cy="2360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原创设计师QQ598969553           _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59424"/>
            <a:ext cx="9141179" cy="1966794"/>
          </a:xfrm>
          <a:prstGeom prst="rect">
            <a:avLst/>
          </a:prstGeom>
          <a:solidFill>
            <a:schemeClr val="tx1"/>
          </a:solidFill>
          <a:ln w="3175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原创设计师QQ598969553     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-6609"/>
            <a:ext cx="9141179" cy="19667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7" name="原创设计师QQ598969553           _3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906386" y="691812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6" name="原创设计师QQ598969553           _4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408794" y="2421641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5" name="原创设计师QQ598969553           _5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780017" y="620845"/>
            <a:ext cx="465966" cy="465966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4" name="原创设计师QQ598969553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353920" y="1592435"/>
            <a:ext cx="902703" cy="902703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28" name="原创设计师QQ598969553           _7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743526" y="1327940"/>
            <a:ext cx="1072629" cy="1072629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grpSp>
        <p:nvGrpSpPr>
          <p:cNvPr id="81" name="组合 80"/>
          <p:cNvGrpSpPr>
            <a:grpSpLocks noGrp="1" noSelect="1" noRot="1" noChangeAspect="1" noMove="1" noResize="1"/>
          </p:cNvGrpSpPr>
          <p:nvPr/>
        </p:nvGrpSpPr>
        <p:grpSpPr>
          <a:xfrm>
            <a:off x="3534094" y="704446"/>
            <a:ext cx="2075811" cy="2075811"/>
            <a:chOff x="3762141" y="2125604"/>
            <a:chExt cx="1938876" cy="1938876"/>
          </a:xfrm>
        </p:grpSpPr>
        <p:sp>
          <p:nvSpPr>
            <p:cNvPr id="83" name="椭圆 82"/>
            <p:cNvSpPr/>
            <p:nvPr/>
          </p:nvSpPr>
          <p:spPr>
            <a:xfrm>
              <a:off x="3762141" y="2125604"/>
              <a:ext cx="1938876" cy="1938876"/>
            </a:xfrm>
            <a:prstGeom prst="ellipse">
              <a:avLst/>
            </a:pr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867848" y="2231311"/>
              <a:ext cx="1727463" cy="1727463"/>
            </a:xfrm>
            <a:prstGeom prst="ellipse">
              <a:avLst/>
            </a:prstGeom>
            <a:solidFill>
              <a:srgbClr val="C00000"/>
            </a:soli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3686629" y="1250501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目録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30941" y="13275075"/>
            <a:ext cx="1482118" cy="383153"/>
          </a:xfrm>
          <a:prstGeom prst="rect">
            <a:avLst/>
          </a:prstGeom>
        </p:spPr>
      </p:pic>
      <p:sp>
        <p:nvSpPr>
          <p:cNvPr id="48" name="MH_Number_1"/>
          <p:cNvSpPr/>
          <p:nvPr>
            <p:custDataLst>
              <p:tags r:id="rId2"/>
            </p:custDataLst>
          </p:nvPr>
        </p:nvSpPr>
        <p:spPr>
          <a:xfrm>
            <a:off x="1143090" y="3066140"/>
            <a:ext cx="269917" cy="26991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MH_Entry_1"/>
          <p:cNvSpPr/>
          <p:nvPr>
            <p:custDataLst>
              <p:tags r:id="rId3"/>
            </p:custDataLst>
          </p:nvPr>
        </p:nvSpPr>
        <p:spPr>
          <a:xfrm>
            <a:off x="1520469" y="3024257"/>
            <a:ext cx="2368143" cy="319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会社概要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MH_Number_2"/>
          <p:cNvSpPr/>
          <p:nvPr>
            <p:custDataLst>
              <p:tags r:id="rId4"/>
            </p:custDataLst>
          </p:nvPr>
        </p:nvSpPr>
        <p:spPr>
          <a:xfrm>
            <a:off x="1143090" y="3684306"/>
            <a:ext cx="269917" cy="269917"/>
          </a:xfrm>
          <a:prstGeom prst="ellips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MH_Entry_2"/>
          <p:cNvSpPr/>
          <p:nvPr>
            <p:custDataLst>
              <p:tags r:id="rId5"/>
            </p:custDataLst>
          </p:nvPr>
        </p:nvSpPr>
        <p:spPr>
          <a:xfrm>
            <a:off x="1520469" y="3642424"/>
            <a:ext cx="2506305" cy="319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会社資格証明書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MH_Number_3"/>
          <p:cNvSpPr/>
          <p:nvPr>
            <p:custDataLst>
              <p:tags r:id="rId6"/>
            </p:custDataLst>
          </p:nvPr>
        </p:nvSpPr>
        <p:spPr>
          <a:xfrm>
            <a:off x="1143090" y="4277837"/>
            <a:ext cx="269917" cy="26991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3" name="MH_Entry_3"/>
          <p:cNvSpPr/>
          <p:nvPr>
            <p:custDataLst>
              <p:tags r:id="rId7"/>
            </p:custDataLst>
          </p:nvPr>
        </p:nvSpPr>
        <p:spPr>
          <a:xfrm>
            <a:off x="1530605" y="4230178"/>
            <a:ext cx="2506305" cy="319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実習生選抜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の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れ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MH_Number_4"/>
          <p:cNvSpPr/>
          <p:nvPr>
            <p:custDataLst>
              <p:tags r:id="rId8"/>
            </p:custDataLst>
          </p:nvPr>
        </p:nvSpPr>
        <p:spPr>
          <a:xfrm>
            <a:off x="4572000" y="3009270"/>
            <a:ext cx="269917" cy="269917"/>
          </a:xfrm>
          <a:prstGeom prst="ellips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MH_Entry_4"/>
          <p:cNvSpPr/>
          <p:nvPr>
            <p:custDataLst>
              <p:tags r:id="rId9"/>
            </p:custDataLst>
          </p:nvPr>
        </p:nvSpPr>
        <p:spPr>
          <a:xfrm>
            <a:off x="4949379" y="2970404"/>
            <a:ext cx="3783210" cy="19196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メリット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募集状況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基本素質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のテスト</a:t>
            </a:r>
            <a:endParaRPr lang="ja-JP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家庭訪問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日本語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トレーニング</a:t>
            </a:r>
            <a:endParaRPr lang="ja-JP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駐在管理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駐在実績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bldLvl="0" animBg="1"/>
      <p:bldP spid="50" grpId="0" animBg="1"/>
      <p:bldP spid="51" grpId="0" bldLvl="0" animBg="1"/>
      <p:bldP spid="52" grpId="0" bldLvl="0" animBg="1"/>
      <p:bldP spid="53" grpId="0" bldLvl="0" animBg="1"/>
      <p:bldP spid="54" grpId="0" animBg="1"/>
      <p:bldP spid="5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0" y="2875748"/>
            <a:ext cx="9141180" cy="226616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89888" y="1559770"/>
            <a:ext cx="30777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お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</a:t>
            </a:r>
            <a:r>
              <a:rPr lang="ja-JP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い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r>
              <a:rPr lang="ja-JP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わせ</a:t>
            </a:r>
            <a:endParaRPr lang="zh-CN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05921" y="2583360"/>
            <a:ext cx="2444115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+86 532 80973251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zhonghehengan@163.com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www.qdzhha.com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原创设计师QQ598969553           _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59424"/>
            <a:ext cx="9141179" cy="1966794"/>
          </a:xfrm>
          <a:prstGeom prst="rect">
            <a:avLst/>
          </a:prstGeom>
          <a:solidFill>
            <a:schemeClr val="tx1"/>
          </a:solidFill>
          <a:ln w="3175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原创设计师QQ598969553     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-6609"/>
            <a:ext cx="9141179" cy="19667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7" name="原创设计师QQ598969553           _3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906386" y="691812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6" name="原创设计师QQ598969553           _4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408794" y="2421641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5" name="原创设计师QQ598969553           _5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780017" y="620845"/>
            <a:ext cx="465966" cy="465966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4" name="原创设计师QQ598969553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353920" y="1592435"/>
            <a:ext cx="902703" cy="902703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28" name="原创设计师QQ598969553           _7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743526" y="1327940"/>
            <a:ext cx="1072629" cy="1072629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63" name="原创设计师QQ598969553           _8"/>
          <p:cNvSpPr/>
          <p:nvPr/>
        </p:nvSpPr>
        <p:spPr>
          <a:xfrm>
            <a:off x="3467627" y="3012725"/>
            <a:ext cx="2262158" cy="715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会社概要</a:t>
            </a:r>
            <a:endParaRPr lang="zh-CN" altLang="en-US" sz="4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原创设计师QQ598969553           _9"/>
          <p:cNvSpPr txBox="1"/>
          <p:nvPr/>
        </p:nvSpPr>
        <p:spPr>
          <a:xfrm>
            <a:off x="2611165" y="3755001"/>
            <a:ext cx="3975084" cy="368155"/>
          </a:xfrm>
          <a:prstGeom prst="rect">
            <a:avLst/>
          </a:prstGeom>
          <a:noFill/>
        </p:spPr>
        <p:txBody>
          <a:bodyPr vert="horz" wrap="square" lIns="68559" tIns="34279" rIns="68559" bIns="34279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弊社内部管理制度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が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厳格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で、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国家</a:t>
            </a:r>
            <a:r>
              <a:rPr 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ISO9001:2008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国際品質管理体系認証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を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受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け、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資格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を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手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に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入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ることができました。青島市対外労務合作企業協会会員です。</a:t>
            </a:r>
            <a:endParaRPr lang="en-US" sz="785" b="0" dirty="0">
              <a:solidFill>
                <a:schemeClr val="bg2">
                  <a:lumMod val="25000"/>
                </a:schemeClr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  <a:sym typeface="+mn-lt"/>
            </a:endParaRPr>
          </a:p>
        </p:txBody>
      </p:sp>
      <p:grpSp>
        <p:nvGrpSpPr>
          <p:cNvPr id="81" name="组合 80"/>
          <p:cNvGrpSpPr>
            <a:grpSpLocks noGrp="1" noSelect="1" noRot="1" noChangeAspect="1" noMove="1" noResize="1"/>
          </p:cNvGrpSpPr>
          <p:nvPr/>
        </p:nvGrpSpPr>
        <p:grpSpPr>
          <a:xfrm>
            <a:off x="3534094" y="704446"/>
            <a:ext cx="2075811" cy="2075811"/>
            <a:chOff x="3762141" y="2125604"/>
            <a:chExt cx="1938876" cy="1938876"/>
          </a:xfrm>
        </p:grpSpPr>
        <p:sp>
          <p:nvSpPr>
            <p:cNvPr id="83" name="椭圆 82"/>
            <p:cNvSpPr/>
            <p:nvPr/>
          </p:nvSpPr>
          <p:spPr>
            <a:xfrm>
              <a:off x="3762141" y="2125604"/>
              <a:ext cx="1938876" cy="1938876"/>
            </a:xfrm>
            <a:prstGeom prst="ellipse">
              <a:avLst/>
            </a:pr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867848" y="2231311"/>
              <a:ext cx="1727463" cy="1727463"/>
            </a:xfrm>
            <a:prstGeom prst="ellipse">
              <a:avLst/>
            </a:prstGeom>
            <a:solidFill>
              <a:srgbClr val="C00000"/>
            </a:soli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3896454" y="114293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7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30941" y="13275075"/>
            <a:ext cx="1482118" cy="3831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2"/>
          <p:cNvSpPr txBox="1"/>
          <p:nvPr/>
        </p:nvSpPr>
        <p:spPr>
          <a:xfrm>
            <a:off x="1676476" y="513610"/>
            <a:ext cx="6705424" cy="2875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弊社青島中和恒安国際貿易有限公司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商務部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批准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された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対外労務合作経営資格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ち、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実習生派遣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専門会社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日本、韓国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へ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各種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労務人員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派遣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弊社内部管理制度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厳格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国家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ISO9001:2008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国際品質管理体系認証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資格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手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ることができました。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青島市対外労務合作企業協会会員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成立以来、今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までに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愛知県、岐阜県、岡山県、三重県、静岡県、冨山県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2000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名以上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派遣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しました。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職種範囲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機械加工、機械検査、工業包装、金属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プレス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加工、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プラスチック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成形、裁縫、食品加工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などです。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合作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厳格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日本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のお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客様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から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高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評価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けました。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青島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世界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ビールの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都市、世界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ヨットの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都市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呼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ばれて、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たな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大都市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景色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美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しい、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交通状況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便利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現在、名古屋・大阪・東京・福岡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までの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直行便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があります。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70" y="553720"/>
            <a:ext cx="151765" cy="290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1658620"/>
            <a:ext cx="153035" cy="30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2732405"/>
            <a:ext cx="160020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175" y="3199765"/>
            <a:ext cx="160020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原创设计师QQ598969553           _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59424"/>
            <a:ext cx="9141179" cy="1966794"/>
          </a:xfrm>
          <a:prstGeom prst="rect">
            <a:avLst/>
          </a:prstGeom>
          <a:solidFill>
            <a:schemeClr val="tx1"/>
          </a:solidFill>
          <a:ln w="3175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原创设计师QQ598969553     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-6609"/>
            <a:ext cx="9141179" cy="19667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7" name="原创设计师QQ598969553           _3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906386" y="691812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6" name="原创设计师QQ598969553           _4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408794" y="2421641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5" name="原创设计师QQ598969553           _5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780017" y="620845"/>
            <a:ext cx="465966" cy="465966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4" name="原创设计师QQ598969553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353920" y="1592435"/>
            <a:ext cx="902703" cy="902703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28" name="原创设计师QQ598969553           _7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743526" y="1327940"/>
            <a:ext cx="1072629" cy="1072629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63" name="原创设计师QQ598969553           _8"/>
          <p:cNvSpPr/>
          <p:nvPr/>
        </p:nvSpPr>
        <p:spPr>
          <a:xfrm>
            <a:off x="2688568" y="3455662"/>
            <a:ext cx="3820277" cy="715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会社資格証明書</a:t>
            </a:r>
            <a:endParaRPr lang="zh-CN" altLang="en-US" sz="4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>
            <a:grpSpLocks noGrp="1" noSelect="1" noRot="1" noChangeAspect="1" noMove="1" noResize="1"/>
          </p:cNvGrpSpPr>
          <p:nvPr/>
        </p:nvGrpSpPr>
        <p:grpSpPr>
          <a:xfrm>
            <a:off x="3534094" y="704446"/>
            <a:ext cx="2075811" cy="2075811"/>
            <a:chOff x="3762141" y="2125604"/>
            <a:chExt cx="1938876" cy="1938876"/>
          </a:xfrm>
        </p:grpSpPr>
        <p:sp>
          <p:nvSpPr>
            <p:cNvPr id="83" name="椭圆 82"/>
            <p:cNvSpPr/>
            <p:nvPr/>
          </p:nvSpPr>
          <p:spPr>
            <a:xfrm>
              <a:off x="3762141" y="2125604"/>
              <a:ext cx="1938876" cy="1938876"/>
            </a:xfrm>
            <a:prstGeom prst="ellipse">
              <a:avLst/>
            </a:pr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867848" y="2231311"/>
              <a:ext cx="1727463" cy="1727463"/>
            </a:xfrm>
            <a:prstGeom prst="ellipse">
              <a:avLst/>
            </a:prstGeom>
            <a:solidFill>
              <a:srgbClr val="C00000"/>
            </a:soli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3896454" y="114293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7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30941" y="13275075"/>
            <a:ext cx="1482118" cy="3831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AutoShape 12"/>
          <p:cNvSpPr/>
          <p:nvPr/>
        </p:nvSpPr>
        <p:spPr bwMode="auto">
          <a:xfrm>
            <a:off x="4188105" y="597230"/>
            <a:ext cx="3636000" cy="19811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  <a:effectLst/>
        </p:spPr>
        <p:txBody>
          <a:bodyPr lIns="17139" tIns="17139" rIns="17139" bIns="17139" anchor="ctr"/>
          <a:lstStyle/>
          <a:p>
            <a:pPr algn="ctr" defTabSz="342265">
              <a:defRPr/>
            </a:pPr>
            <a:endParaRPr lang="es-ES" sz="99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9288" y="589808"/>
            <a:ext cx="2895524" cy="4038494"/>
            <a:chOff x="838298" y="285016"/>
            <a:chExt cx="2895524" cy="4038494"/>
          </a:xfrm>
        </p:grpSpPr>
        <p:sp>
          <p:nvSpPr>
            <p:cNvPr id="21515" name="AutoShape 11"/>
            <p:cNvSpPr/>
            <p:nvPr/>
          </p:nvSpPr>
          <p:spPr bwMode="auto">
            <a:xfrm>
              <a:off x="838298" y="285016"/>
              <a:ext cx="2895524" cy="403849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7139" tIns="17139" rIns="17139" bIns="17139" anchor="ctr"/>
            <a:lstStyle/>
            <a:p>
              <a:pPr algn="ctr"/>
              <a:endPara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1" name="图片 1" descr="营业执照"/>
            <p:cNvPicPr>
              <a:picLocks noChangeAspect="1" noChangeArrowheads="1"/>
            </p:cNvPicPr>
            <p:nvPr/>
          </p:nvPicPr>
          <p:blipFill>
            <a:blip r:embed="rId1" cstate="print"/>
            <a:srcRect l="2583" t="870"/>
            <a:stretch>
              <a:fillRect/>
            </a:stretch>
          </p:blipFill>
          <p:spPr bwMode="auto">
            <a:xfrm>
              <a:off x="895350" y="360584"/>
              <a:ext cx="2762274" cy="3866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图片 2" descr="对外劳务资格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8" y="666006"/>
            <a:ext cx="3477795" cy="184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2"/>
          <p:cNvSpPr/>
          <p:nvPr/>
        </p:nvSpPr>
        <p:spPr bwMode="auto">
          <a:xfrm>
            <a:off x="4191010" y="2647154"/>
            <a:ext cx="3636000" cy="19811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  <a:effectLst/>
        </p:spPr>
        <p:txBody>
          <a:bodyPr lIns="17139" tIns="17139" rIns="17139" bIns="17139" anchor="ctr"/>
          <a:lstStyle/>
          <a:p>
            <a:pPr algn="ctr" defTabSz="342265">
              <a:defRPr/>
            </a:pPr>
            <a:endParaRPr lang="es-ES" sz="99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pic>
        <p:nvPicPr>
          <p:cNvPr id="23" name="图片 7" descr="人力资源许可证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267208" y="2723352"/>
            <a:ext cx="3477600" cy="18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原创设计师QQ598969553           _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59424"/>
            <a:ext cx="9141179" cy="1966794"/>
          </a:xfrm>
          <a:prstGeom prst="rect">
            <a:avLst/>
          </a:prstGeom>
          <a:solidFill>
            <a:schemeClr val="tx1"/>
          </a:solidFill>
          <a:ln w="3175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原创设计师QQ598969553     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411" y="-6609"/>
            <a:ext cx="9141179" cy="19667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7" name="原创设计师QQ598969553           _3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906386" y="691812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6" name="原创设计师QQ598969553           _4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408794" y="2421641"/>
            <a:ext cx="559261" cy="559261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5" name="原创设计师QQ598969553           _5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780017" y="620845"/>
            <a:ext cx="465966" cy="465966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34" name="原创设计师QQ598969553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3353920" y="1592435"/>
            <a:ext cx="902703" cy="902703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28" name="原创设计师QQ598969553           _7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4743526" y="1327940"/>
            <a:ext cx="1072629" cy="1072629"/>
          </a:xfrm>
          <a:prstGeom prst="ellipse">
            <a:avLst/>
          </a:pr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63" name="原创设计师QQ598969553           _8"/>
          <p:cNvSpPr/>
          <p:nvPr/>
        </p:nvSpPr>
        <p:spPr>
          <a:xfrm>
            <a:off x="2428882" y="3012725"/>
            <a:ext cx="4339650" cy="715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実習生選抜</a:t>
            </a:r>
            <a:r>
              <a:rPr lang="ja-JP" altLang="en-US" sz="40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の</a:t>
            </a:r>
            <a:r>
              <a:rPr lang="zh-CN" altLang="en-US" sz="40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ja-JP" altLang="en-US" sz="40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れ</a:t>
            </a:r>
            <a:endParaRPr lang="zh-CN" altLang="en-US" sz="4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>
            <a:grpSpLocks noGrp="1" noSelect="1" noRot="1" noChangeAspect="1" noMove="1" noResize="1"/>
          </p:cNvGrpSpPr>
          <p:nvPr/>
        </p:nvGrpSpPr>
        <p:grpSpPr>
          <a:xfrm>
            <a:off x="3534094" y="704446"/>
            <a:ext cx="2075811" cy="2075811"/>
            <a:chOff x="3762141" y="2125604"/>
            <a:chExt cx="1938876" cy="1938876"/>
          </a:xfrm>
        </p:grpSpPr>
        <p:sp>
          <p:nvSpPr>
            <p:cNvPr id="83" name="椭圆 82"/>
            <p:cNvSpPr/>
            <p:nvPr/>
          </p:nvSpPr>
          <p:spPr>
            <a:xfrm>
              <a:off x="3762141" y="2125604"/>
              <a:ext cx="1938876" cy="1938876"/>
            </a:xfrm>
            <a:prstGeom prst="ellipse">
              <a:avLst/>
            </a:pr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867848" y="2231311"/>
              <a:ext cx="1727463" cy="1727463"/>
            </a:xfrm>
            <a:prstGeom prst="ellipse">
              <a:avLst/>
            </a:prstGeom>
            <a:solidFill>
              <a:srgbClr val="C00000"/>
            </a:soli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华文细黑" panose="02010600040101010101" pitchFamily="2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3896454" y="114293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7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30941" y="13275075"/>
            <a:ext cx="1482118" cy="383153"/>
          </a:xfrm>
          <a:prstGeom prst="rect">
            <a:avLst/>
          </a:prstGeom>
        </p:spPr>
      </p:pic>
      <p:sp>
        <p:nvSpPr>
          <p:cNvPr id="16" name="原创设计师QQ598969553           _9"/>
          <p:cNvSpPr txBox="1"/>
          <p:nvPr/>
        </p:nvSpPr>
        <p:spPr>
          <a:xfrm>
            <a:off x="2611165" y="3825725"/>
            <a:ext cx="3975084" cy="226707"/>
          </a:xfrm>
          <a:prstGeom prst="rect">
            <a:avLst/>
          </a:prstGeom>
          <a:noFill/>
        </p:spPr>
        <p:txBody>
          <a:bodyPr vert="horz" wrap="square" lIns="68559" tIns="34279" rIns="68559" bIns="34279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人員募集  </a:t>
            </a:r>
            <a:r>
              <a:rPr lang="en-US" altLang="zh-CN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|  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基本素質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のテスト  </a:t>
            </a:r>
            <a:r>
              <a:rPr lang="en-US" altLang="ja-JP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|  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家庭訪問  </a:t>
            </a:r>
            <a:r>
              <a:rPr lang="en-US" altLang="zh-CN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|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健康診断   </a:t>
            </a:r>
            <a:r>
              <a:rPr lang="en-US" altLang="ja-JP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| 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 初期面接</a:t>
            </a:r>
            <a:r>
              <a:rPr lang="ja-JP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   </a:t>
            </a:r>
            <a:r>
              <a:rPr lang="en-US" altLang="ja-JP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|</a:t>
            </a:r>
            <a:r>
              <a:rPr lang="zh-CN" altLang="en-US" sz="785" b="0" dirty="0" smtClean="0">
                <a:solidFill>
                  <a:schemeClr val="bg2">
                    <a:lumMod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企業面接</a:t>
            </a:r>
            <a:endParaRPr lang="en-US" sz="785" b="0" dirty="0">
              <a:solidFill>
                <a:schemeClr val="bg2">
                  <a:lumMod val="25000"/>
                </a:schemeClr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AutoShape 9"/>
          <p:cNvSpPr/>
          <p:nvPr/>
        </p:nvSpPr>
        <p:spPr bwMode="auto">
          <a:xfrm>
            <a:off x="1253524" y="1880091"/>
            <a:ext cx="1226013" cy="462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spcBef>
                <a:spcPts val="560"/>
              </a:spcBef>
            </a:pPr>
            <a:r>
              <a:rPr lang="zh-CN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人員募集</a:t>
            </a:r>
            <a:endParaRPr lang="zh-CN" altLang="en-US" sz="2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3573978" y="878489"/>
            <a:ext cx="496932" cy="1735395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4128044" y="742204"/>
            <a:ext cx="422542" cy="20079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4607717" y="742204"/>
            <a:ext cx="421947" cy="20079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5087987" y="876702"/>
            <a:ext cx="498123" cy="1736586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3319858" y="2061009"/>
            <a:ext cx="345770" cy="581440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2562261" y="1845572"/>
            <a:ext cx="427897" cy="427897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2627129" y="1906276"/>
            <a:ext cx="302325" cy="30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2624022" y="1929931"/>
            <a:ext cx="302586" cy="243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1" tIns="26781" rIns="26781" bIns="26781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3079427" y="2061604"/>
            <a:ext cx="282687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0815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3632896" y="2607337"/>
            <a:ext cx="642739" cy="364814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2922908" y="2898355"/>
            <a:ext cx="428493" cy="427898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2988968" y="2959058"/>
            <a:ext cx="302325" cy="3029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3360923" y="2644235"/>
            <a:ext cx="230910" cy="23031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0815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2990027" y="2979738"/>
            <a:ext cx="302586" cy="243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1" tIns="26781" rIns="26781" bIns="26781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4175059" y="2944775"/>
            <a:ext cx="749267" cy="64274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3792987" y="3378624"/>
            <a:ext cx="427897" cy="428493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3857261" y="3439328"/>
            <a:ext cx="302325" cy="30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4082219" y="2970366"/>
            <a:ext cx="88674" cy="31125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0815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3892766" y="3465621"/>
            <a:ext cx="240836" cy="226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1" tIns="26781" rIns="26781" bIns="26781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4851125" y="3378624"/>
            <a:ext cx="427897" cy="428493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4915994" y="3439328"/>
            <a:ext cx="302325" cy="30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4873145" y="2970366"/>
            <a:ext cx="89269" cy="31125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0815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4843851" y="3426369"/>
            <a:ext cx="450777" cy="2753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1" tIns="26781" rIns="26781" bIns="26781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5655740" y="2983459"/>
            <a:ext cx="427897" cy="427897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5720609" y="3044161"/>
            <a:ext cx="302325" cy="3029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5412926" y="2763260"/>
            <a:ext cx="230315" cy="23031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0815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5717502" y="3067818"/>
            <a:ext cx="302586" cy="243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1" tIns="26781" rIns="26781" bIns="26781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6209804" y="1912227"/>
            <a:ext cx="427898" cy="427897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6274674" y="1972930"/>
            <a:ext cx="302325" cy="30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6271567" y="1996586"/>
            <a:ext cx="302586" cy="243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1" tIns="26781" rIns="26781" bIns="26781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5839038" y="2113380"/>
            <a:ext cx="282686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0815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4865408" y="2628762"/>
            <a:ext cx="655236" cy="333867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4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5390907" y="2098502"/>
            <a:ext cx="410639" cy="647500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5760481" y="2052677"/>
            <a:ext cx="120811" cy="12081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9" name="AutoShape 9"/>
          <p:cNvSpPr/>
          <p:nvPr/>
        </p:nvSpPr>
        <p:spPr bwMode="auto">
          <a:xfrm>
            <a:off x="304912" y="2946863"/>
            <a:ext cx="2521379" cy="462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spcBef>
                <a:spcPts val="560"/>
              </a:spcBef>
            </a:pPr>
            <a:r>
              <a:rPr lang="zh-CN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基本素質</a:t>
            </a:r>
            <a:r>
              <a:rPr lang="ja-JP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のテスト</a:t>
            </a:r>
            <a:endParaRPr lang="es-ES" altLang="zh-CN" sz="2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9"/>
          <p:cNvSpPr/>
          <p:nvPr/>
        </p:nvSpPr>
        <p:spPr bwMode="auto">
          <a:xfrm>
            <a:off x="2514654" y="3561530"/>
            <a:ext cx="1226013" cy="462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spcBef>
                <a:spcPts val="560"/>
              </a:spcBef>
            </a:pPr>
            <a:r>
              <a:rPr lang="zh-CN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家庭訪問</a:t>
            </a:r>
            <a:endParaRPr lang="zh-CN" altLang="en-US" sz="2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9"/>
          <p:cNvSpPr/>
          <p:nvPr/>
        </p:nvSpPr>
        <p:spPr bwMode="auto">
          <a:xfrm>
            <a:off x="5333980" y="3637728"/>
            <a:ext cx="1226013" cy="462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spcBef>
                <a:spcPts val="560"/>
              </a:spcBef>
            </a:pPr>
            <a:r>
              <a:rPr lang="zh-CN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健康診断</a:t>
            </a:r>
            <a:endParaRPr lang="zh-CN" altLang="en-US" sz="2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9"/>
          <p:cNvSpPr/>
          <p:nvPr/>
        </p:nvSpPr>
        <p:spPr bwMode="auto">
          <a:xfrm>
            <a:off x="6172158" y="2951946"/>
            <a:ext cx="1226013" cy="462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spcBef>
                <a:spcPts val="560"/>
              </a:spcBef>
            </a:pPr>
            <a:r>
              <a:rPr lang="zh-CN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初期面接</a:t>
            </a:r>
            <a:endParaRPr lang="zh-CN" altLang="en-US" sz="2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AutoShape 9"/>
          <p:cNvSpPr/>
          <p:nvPr/>
        </p:nvSpPr>
        <p:spPr bwMode="auto">
          <a:xfrm>
            <a:off x="6705544" y="1885174"/>
            <a:ext cx="1226013" cy="462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spcBef>
                <a:spcPts val="560"/>
              </a:spcBef>
            </a:pPr>
            <a:r>
              <a:rPr lang="zh-CN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企業面接</a:t>
            </a:r>
            <a:endParaRPr lang="zh-CN" altLang="en-US" sz="2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6318" y="359948"/>
            <a:ext cx="4305682" cy="374650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defTabSz="685165"/>
            <a:r>
              <a:rPr lang="ja-JP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メリット１ 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 </a:t>
            </a:r>
            <a:r>
              <a:rPr lang="zh-CN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募集状況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1676476" y="1332108"/>
            <a:ext cx="6705424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理念：管理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しやすい、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信用、人気。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しやすいため、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成立以来、山東省内、或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青島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から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300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キロメートルの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地域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募集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しております。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長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穏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やかな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合作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経営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現地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信用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があり、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面接希望者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十分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います。</a:t>
            </a: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山東省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選抜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基地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個余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り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しております。それに、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科学的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で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有効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実習生管理制度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整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っています。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弊社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面接前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募集、合格後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入国後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全面的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にできて、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れ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企業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優秀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技術人材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提供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することを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確保致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します。</a:t>
            </a:r>
            <a:endParaRPr lang="en-US" altLang="ja-JP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山東省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儒家文化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薫陶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けて、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大部分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の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人間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は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誠実、勤勉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品質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があります。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に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実習生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として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良好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な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評価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を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褒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められます。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Group 2"/>
          <p:cNvGrpSpPr/>
          <p:nvPr/>
        </p:nvGrpSpPr>
        <p:grpSpPr>
          <a:xfrm rot="5400000">
            <a:off x="789096" y="639643"/>
            <a:ext cx="98404" cy="1523960"/>
            <a:chOff x="3359579" y="3283008"/>
            <a:chExt cx="151130" cy="2340509"/>
          </a:xfrm>
        </p:grpSpPr>
        <p:cxnSp>
          <p:nvCxnSpPr>
            <p:cNvPr id="40" name="Straight Connector 46"/>
            <p:cNvCxnSpPr>
              <a:endCxn id="4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2"/>
          <p:cNvGrpSpPr/>
          <p:nvPr/>
        </p:nvGrpSpPr>
        <p:grpSpPr>
          <a:xfrm rot="5400000">
            <a:off x="789096" y="1097464"/>
            <a:ext cx="98404" cy="1523960"/>
            <a:chOff x="3359579" y="3283008"/>
            <a:chExt cx="151130" cy="2340509"/>
          </a:xfrm>
        </p:grpSpPr>
        <p:cxnSp>
          <p:nvCxnSpPr>
            <p:cNvPr id="48" name="Straight Connector 46"/>
            <p:cNvCxnSpPr>
              <a:endCxn id="49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2"/>
          <p:cNvGrpSpPr/>
          <p:nvPr/>
        </p:nvGrpSpPr>
        <p:grpSpPr>
          <a:xfrm rot="5400000">
            <a:off x="789096" y="1937541"/>
            <a:ext cx="98404" cy="1523960"/>
            <a:chOff x="3359579" y="3283008"/>
            <a:chExt cx="151130" cy="2340509"/>
          </a:xfrm>
        </p:grpSpPr>
        <p:cxnSp>
          <p:nvCxnSpPr>
            <p:cNvPr id="51" name="Straight Connector 46"/>
            <p:cNvCxnSpPr>
              <a:endCxn id="52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2"/>
          <p:cNvGrpSpPr/>
          <p:nvPr/>
        </p:nvGrpSpPr>
        <p:grpSpPr>
          <a:xfrm rot="5400000">
            <a:off x="789096" y="2856348"/>
            <a:ext cx="98404" cy="1523960"/>
            <a:chOff x="3359579" y="3283008"/>
            <a:chExt cx="151130" cy="2340509"/>
          </a:xfrm>
        </p:grpSpPr>
        <p:cxnSp>
          <p:nvCxnSpPr>
            <p:cNvPr id="54" name="Straight Connector 46"/>
            <p:cNvCxnSpPr>
              <a:endCxn id="55" idx="0"/>
            </p:cNvCxnSpPr>
            <p:nvPr/>
          </p:nvCxnSpPr>
          <p:spPr>
            <a:xfrm rot="16200000" flipH="1" flipV="1">
              <a:off x="2340455" y="4377697"/>
              <a:ext cx="2189379" cy="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45"/>
            <p:cNvSpPr>
              <a:spLocks noChangeAspect="1"/>
            </p:cNvSpPr>
            <p:nvPr/>
          </p:nvSpPr>
          <p:spPr>
            <a:xfrm>
              <a:off x="3359579" y="5472387"/>
              <a:ext cx="151130" cy="15113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rgbClr val="26A6C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70" y="408305"/>
            <a:ext cx="10287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685165"/>
            <a:endParaRPr lang="zh-CN" altLang="en-US" sz="140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默认设计模板">
  <a:themeElements>
    <a:clrScheme name="自定义 10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2936</Words>
  <Application>WPS 演示</Application>
  <PresentationFormat>自定义</PresentationFormat>
  <Paragraphs>193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华文细黑</vt:lpstr>
      <vt:lpstr>Times New Roman</vt:lpstr>
      <vt:lpstr>Neris Thin</vt:lpstr>
      <vt:lpstr>Lato</vt:lpstr>
      <vt:lpstr>MS PGothic</vt:lpstr>
      <vt:lpstr>Gill Sans</vt:lpstr>
      <vt:lpstr>Arial Unicode MS</vt:lpstr>
      <vt:lpstr>Calibri</vt:lpstr>
      <vt:lpstr>Segoe Print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红色扁平化</dc:title>
  <dc:creator>第一PPT模板网：www.1ppt.com</dc:creator>
  <cp:keywords>第一PPT模板网：www.1ppt.com</cp:keywords>
  <cp:lastModifiedBy>Administrator</cp:lastModifiedBy>
  <cp:revision>94</cp:revision>
  <dcterms:created xsi:type="dcterms:W3CDTF">2015-06-22T07:54:00Z</dcterms:created>
  <dcterms:modified xsi:type="dcterms:W3CDTF">2017-09-08T02:07:34Z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2052-10.1.0.6748</vt:lpwstr>
  </property>
</Properties>
</file>